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4"/>
  </p:notesMasterIdLst>
  <p:sldIdLst>
    <p:sldId id="266" r:id="rId2"/>
    <p:sldId id="267" r:id="rId3"/>
    <p:sldId id="268" r:id="rId4"/>
    <p:sldId id="269" r:id="rId5"/>
    <p:sldId id="270" r:id="rId6"/>
    <p:sldId id="279" r:id="rId7"/>
    <p:sldId id="256" r:id="rId8"/>
    <p:sldId id="271" r:id="rId9"/>
    <p:sldId id="260" r:id="rId10"/>
    <p:sldId id="261" r:id="rId11"/>
    <p:sldId id="280" r:id="rId12"/>
    <p:sldId id="281" r:id="rId13"/>
    <p:sldId id="275" r:id="rId14"/>
    <p:sldId id="262" r:id="rId15"/>
    <p:sldId id="284" r:id="rId16"/>
    <p:sldId id="264" r:id="rId17"/>
    <p:sldId id="277" r:id="rId18"/>
    <p:sldId id="283" r:id="rId19"/>
    <p:sldId id="282" r:id="rId20"/>
    <p:sldId id="278" r:id="rId21"/>
    <p:sldId id="276" r:id="rId22"/>
    <p:sldId id="265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2T09:00:09.9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0,'0'15661,"0"-15639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13BE700-EF22-44C8-9E10-C7CE1511DCCE}" type="datetime1">
              <a:rPr lang="ko-KR" altLang="en-US"/>
              <a:pPr lvl="0">
                <a:defRPr/>
              </a:pPr>
              <a:t>2023-12-27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8C0F4EF-1629-4BA9-AF50-6232FA05AB4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9F5D2-6E97-20F7-CE93-7294E42AD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00F35C-81F1-9BA3-8DE1-F9BFB609E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606F8-0649-A59E-6261-4E56DACC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290F6-0F15-E052-BBED-A971A96B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5C8644-4255-A8C8-D0C3-30F84E44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3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7A680-FBF9-953A-CDA3-C19F7F1F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4EA1F7-EB37-A586-B210-E1F5DA8FE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2426B-DD52-F7EA-7FE9-7C6CC527C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8BCA76-FB9D-ACCE-6311-09CCB7DF8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11044D-C3E3-C4FF-9445-457EC565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40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39742C-6D27-E13D-A175-A5E073C2B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5C62B7-D470-0585-FEB2-E95CBB019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5AEF68-77F6-50BC-D593-B36E40ABC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557806-516F-A950-374C-50C65B6C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1CCDAB-5DE8-B747-36B4-ABB4A411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29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5E83F-0207-03FB-F4B5-87C14018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298570-BBB0-C3C3-82C3-598ABC8DC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3F124A-0BE1-24DF-8259-23933C60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746CB-8FA0-2D5F-DF9C-D33203264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537C1A-6E4E-FB23-6A4C-0525BC1E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4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D8A7A-983B-2037-02F3-F494A88E6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3C64A1-58C2-016D-C6B5-2693E763B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2EA46-1FD9-B5AE-D10A-E50DE7673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72DF02-0CCE-1118-83BA-1603AE5F3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6F6A61-40D8-AED5-26DE-CD017AD4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18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C07B9-A3DF-E473-4391-8904F467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D877C6-EB00-7E17-2C15-BC69ADD52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872993-55D9-FBAC-C5EB-48D44C7CD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B5C9C9-E2CD-6743-36F7-B04B73B5E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84E0C7-5993-AA4B-07E8-C9CEF1E8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1B376E-BC34-3F13-E4A6-A2F4D0BC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461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F4DFE-0AAF-CF31-CB10-376C1DF9E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C4A415-E56F-6AE2-A99A-3A0C59680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953EC4-908A-C09C-1601-28B9151E7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E80313-9582-EE6C-0260-70C36D824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F5CFB2-1520-6F4B-2A18-DDD0CFCD8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051B5C-C31A-9A72-017F-4F4F0B447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17CB8F-1E03-1218-AB4F-06170926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908F8A-5252-A3E0-1AE1-6BA82BD7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62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781BB-ADA1-1893-D93C-0468814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771E8F-C376-8AB1-A00C-5B3F71F11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DDCC6A-A66F-26FA-409D-3A63B903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4471B5-FBFE-C0F7-E3BA-DF5C8EE7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722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46E798-55F9-D301-00F7-93BA6E1D7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7DBC26-8473-1E03-C4A2-DFF32486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9AB4E7-7FAD-F6E2-EA69-B2736ED7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92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8D7BD-E402-CC79-3F19-F49D7C596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88B32-BC4A-5574-1EF0-D8702757A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4A23E4-F1CE-2005-DCA9-B99BB2003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6DEA07-3A89-13C5-0EC6-728AA235B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EB925F-6F50-B16E-32F0-099050FA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549014-0DFF-C5AC-40D0-311273DB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906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45646-2A8D-DFEC-677F-9E92687B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0D9ED1-BFAC-64BF-9358-90AE322947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91B9E0-3231-8009-B078-96ED58F66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3A474-BE62-B8E9-E20B-CF1DF949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BE5CC-B036-8474-91BD-6C4E45526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5F84B2-2887-A6A1-E32B-B97B95AF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02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5CA2D7-CBAB-87BC-7A32-D1636BF50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FFAAE9-C1C5-3854-04EA-6D36D4B1F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DF8B09-60FA-1906-A8EF-832FC823F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91C22-3414-48DA-B3C3-BCC6251DE166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26EBE-CB47-E579-534C-FAC03D8062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5BDA7-3484-760D-4438-87E04B2AE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10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7C58A-6F43-84E2-5CF9-9B2D07A7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dirty="0"/>
              <a:t>게임 철학</a:t>
            </a:r>
          </a:p>
        </p:txBody>
      </p:sp>
    </p:spTree>
    <p:extLst>
      <p:ext uri="{BB962C8B-B14F-4D97-AF65-F5344CB8AC3E}">
        <p14:creationId xmlns:p14="http://schemas.microsoft.com/office/powerpoint/2010/main" val="3210987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524D44-5CC6-F451-57E7-64827205B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96" y="3271279"/>
            <a:ext cx="5514682" cy="2499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D899B-84E2-CA5F-D1D7-963F85BEF946}"/>
              </a:ext>
            </a:extLst>
          </p:cNvPr>
          <p:cNvSpPr txBox="1"/>
          <p:nvPr/>
        </p:nvSpPr>
        <p:spPr>
          <a:xfrm>
            <a:off x="614371" y="611998"/>
            <a:ext cx="109632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라오어 </a:t>
            </a:r>
            <a:r>
              <a:rPr lang="en-US" altLang="ko-KR" sz="2800" dirty="0"/>
              <a:t>2</a:t>
            </a:r>
            <a:r>
              <a:rPr lang="ko-KR" altLang="en-US" sz="2800" dirty="0"/>
              <a:t>는 스토리도 지옥이었지만 플레이 방식이 진짜 지옥이었음</a:t>
            </a:r>
            <a:br>
              <a:rPr lang="en-US" altLang="ko-KR" sz="2800" dirty="0"/>
            </a:br>
            <a:r>
              <a:rPr lang="ko-KR" altLang="en-US" sz="2800" dirty="0"/>
              <a:t>못 만들었다 수준을 넘어 엄청난 비난을 받은 것도 이 때문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E3B5FA3-0A2D-5A79-1801-1ADB93824B65}"/>
                  </a:ext>
                </a:extLst>
              </p14:cNvPr>
              <p14:cNvContentPartPr/>
              <p14:nvPr/>
            </p14:nvContentPartPr>
            <p14:xfrm>
              <a:off x="5841756" y="1566105"/>
              <a:ext cx="360" cy="56462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E3B5FA3-0A2D-5A79-1801-1ADB93824B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2756" y="1557105"/>
                <a:ext cx="18000" cy="56638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0CA8652-2859-0C9E-2464-12A44BE36603}"/>
              </a:ext>
            </a:extLst>
          </p:cNvPr>
          <p:cNvSpPr txBox="1"/>
          <p:nvPr/>
        </p:nvSpPr>
        <p:spPr>
          <a:xfrm>
            <a:off x="6528965" y="2044210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날 죽인 놈이 되어서 딸하고 </a:t>
            </a:r>
            <a:r>
              <a:rPr lang="ko-KR" altLang="en-US" dirty="0" err="1"/>
              <a:t>맞짱뜨는</a:t>
            </a:r>
            <a:r>
              <a:rPr lang="ko-KR" altLang="en-US" dirty="0"/>
              <a:t> 게임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8ED5EC-73BC-01F1-BAE6-C0B81CF5E0F3}"/>
              </a:ext>
            </a:extLst>
          </p:cNvPr>
          <p:cNvSpPr txBox="1"/>
          <p:nvPr/>
        </p:nvSpPr>
        <p:spPr>
          <a:xfrm>
            <a:off x="349511" y="1905711"/>
            <a:ext cx="4797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딸을 잃고 마음을 닫은 아저씨가 한 아이를 가족으로 받아들이는 게임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3B466A-A147-7949-7376-06B21A52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22" y="3341485"/>
            <a:ext cx="4797164" cy="239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96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4173" y="1074061"/>
            <a:ext cx="7943654" cy="943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/>
              <a:t>게임의 스토리 전달 도구는 플레이다</a:t>
            </a:r>
            <a:r>
              <a:rPr lang="en-US" altLang="ko-KR" sz="2800"/>
              <a:t>.</a:t>
            </a:r>
            <a:br>
              <a:rPr lang="en-US" altLang="ko-KR" sz="2800"/>
            </a:br>
            <a:r>
              <a:rPr lang="ko-KR" altLang="en-US" sz="2800"/>
              <a:t>이것은 오직 게임만이 구현할 수 있는 경험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62433" y="5137608"/>
            <a:ext cx="7324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/>
              <a:t>플레이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01711" y="3302035"/>
            <a:ext cx="7324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/>
              <a:t>스토리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5759418" y="3534740"/>
            <a:ext cx="2282040" cy="2055600"/>
            <a:chOff x="5891393" y="1130905"/>
            <a:chExt cx="2282040" cy="2055600"/>
          </a:xfrm>
        </p:grpSpPr>
        <p:pic>
          <p:nvPicPr>
            <p:cNvPr id="22" name="잉크 21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014513" y="1684945"/>
              <a:ext cx="18000" cy="1019880"/>
            </a:xfrm>
            <a:prstGeom prst="rect">
              <a:avLst/>
            </a:prstGeom>
          </p:spPr>
        </p:pic>
        <p:pic>
          <p:nvPicPr>
            <p:cNvPr id="23" name="잉크 22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882393" y="1563985"/>
              <a:ext cx="427680" cy="370440"/>
            </a:xfrm>
            <a:prstGeom prst="rect">
              <a:avLst/>
            </a:prstGeom>
          </p:spPr>
        </p:pic>
        <p:pic>
          <p:nvPicPr>
            <p:cNvPr id="24" name="잉크 23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976073" y="1121905"/>
              <a:ext cx="1206360" cy="1750680"/>
            </a:xfrm>
            <a:prstGeom prst="rect">
              <a:avLst/>
            </a:prstGeom>
          </p:spPr>
        </p:pic>
        <p:pic>
          <p:nvPicPr>
            <p:cNvPr id="25" name="잉크 24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767273" y="2696545"/>
              <a:ext cx="452160" cy="498960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64611" y="4329620"/>
            <a:ext cx="1247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전달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35332" y="4263168"/>
            <a:ext cx="1491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의미 부여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4670F-76EB-0BB9-5F5F-F7C296BB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AC11D-C071-DD8F-800F-77B3B749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매커니즘이</a:t>
            </a:r>
            <a:r>
              <a:rPr lang="ko-KR" altLang="en-US" dirty="0"/>
              <a:t> 먼저다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스토리보다는 플레이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아트보다는 플레이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연출보다는 플레이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그냥 플레이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스토리</a:t>
            </a:r>
            <a:r>
              <a:rPr lang="en-US" altLang="ko-KR" dirty="0"/>
              <a:t>, </a:t>
            </a:r>
            <a:r>
              <a:rPr lang="ko-KR" altLang="en-US" dirty="0"/>
              <a:t>아트</a:t>
            </a:r>
            <a:r>
              <a:rPr lang="en-US" altLang="ko-KR" dirty="0"/>
              <a:t>, </a:t>
            </a:r>
            <a:r>
              <a:rPr lang="ko-KR" altLang="en-US" dirty="0"/>
              <a:t>연출이 중요한 이유는 플레이를 더 빛나게 해주기 때문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6455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326903" y="377072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63485" y="4611278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8862767" y="4592424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20792" y="782425"/>
            <a:ext cx="14423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/>
              <a:t>유도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752" y="5058613"/>
            <a:ext cx="27604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메타픽션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79118" y="5050213"/>
            <a:ext cx="23567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/>
              <a:t>스토리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1894788" y="1490311"/>
            <a:ext cx="2432115" cy="2846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2667786" y="2111604"/>
            <a:ext cx="2083323" cy="2499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6570482" y="2017336"/>
            <a:ext cx="2516957" cy="2593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 flipV="1">
            <a:off x="7004116" y="1640264"/>
            <a:ext cx="3007150" cy="287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186260" y="4977353"/>
            <a:ext cx="5128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3195687" y="5674936"/>
            <a:ext cx="5354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12560" y="2217306"/>
            <a:ext cx="2413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/>
              <a:t>역할에 몰입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51289" y="3090625"/>
            <a:ext cx="2413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플레이에 몰입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01060" y="2151900"/>
            <a:ext cx="2413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의미부여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70483" y="3068793"/>
            <a:ext cx="251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제약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46309" y="5799387"/>
            <a:ext cx="3299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의미부여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15353" y="4533247"/>
            <a:ext cx="3299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제약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67B0D4-B677-92BE-A8DB-8CDEE7881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79" y="1462921"/>
            <a:ext cx="9015241" cy="4999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4B68F1-6515-1596-0B75-88E401A188E3}"/>
              </a:ext>
            </a:extLst>
          </p:cNvPr>
          <p:cNvSpPr txBox="1"/>
          <p:nvPr/>
        </p:nvSpPr>
        <p:spPr>
          <a:xfrm flipH="1">
            <a:off x="2268716" y="405353"/>
            <a:ext cx="7654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메타픽션</a:t>
            </a:r>
            <a:r>
              <a:rPr lang="ko-KR" altLang="en-US" sz="2000" dirty="0"/>
              <a:t> 게임인 </a:t>
            </a:r>
            <a:r>
              <a:rPr lang="ko-KR" altLang="en-US" sz="2000" dirty="0" err="1"/>
              <a:t>원샷은</a:t>
            </a:r>
            <a:r>
              <a:rPr lang="ko-KR" altLang="en-US" sz="2000" dirty="0"/>
              <a:t> 주인공이 아닌 </a:t>
            </a:r>
            <a:r>
              <a:rPr lang="en-US" altLang="ko-KR" sz="2000" dirty="0"/>
              <a:t>‘</a:t>
            </a:r>
            <a:r>
              <a:rPr lang="ko-KR" altLang="en-US" sz="2000" dirty="0"/>
              <a:t>신</a:t>
            </a:r>
            <a:r>
              <a:rPr lang="en-US" altLang="ko-KR" sz="2000" dirty="0"/>
              <a:t>’</a:t>
            </a:r>
            <a:r>
              <a:rPr lang="ko-KR" altLang="en-US" sz="2000" dirty="0"/>
              <a:t>이라는 역할에 몰입</a:t>
            </a:r>
            <a:endParaRPr lang="en-US" altLang="ko-KR" sz="2000" dirty="0"/>
          </a:p>
          <a:p>
            <a:r>
              <a:rPr lang="ko-KR" altLang="en-US" sz="2000" dirty="0" err="1"/>
              <a:t>원샷에서</a:t>
            </a:r>
            <a:r>
              <a:rPr lang="ko-KR" altLang="en-US" sz="2000" dirty="0"/>
              <a:t> 중요한 건 동기화보다는 </a:t>
            </a:r>
            <a:r>
              <a:rPr lang="ko-KR" altLang="en-US" sz="2000" dirty="0" err="1"/>
              <a:t>니코와의</a:t>
            </a:r>
            <a:r>
              <a:rPr lang="ko-KR" altLang="en-US" sz="2000" dirty="0"/>
              <a:t> 친밀감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61770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326903" y="377072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6"/>
          <p:cNvSpPr txBox="1"/>
          <p:nvPr/>
        </p:nvSpPr>
        <p:spPr>
          <a:xfrm>
            <a:off x="8702777" y="4667131"/>
            <a:ext cx="14423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유도</a:t>
            </a:r>
          </a:p>
        </p:txBody>
      </p:sp>
      <p:sp>
        <p:nvSpPr>
          <p:cNvPr id="6" name="타원 3"/>
          <p:cNvSpPr/>
          <p:nvPr/>
        </p:nvSpPr>
        <p:spPr>
          <a:xfrm>
            <a:off x="8261288" y="4414178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05103" y="804088"/>
            <a:ext cx="14423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유도</a:t>
            </a:r>
          </a:p>
        </p:txBody>
      </p:sp>
      <p:sp>
        <p:nvSpPr>
          <p:cNvPr id="8" name="타원 3"/>
          <p:cNvSpPr/>
          <p:nvPr/>
        </p:nvSpPr>
        <p:spPr>
          <a:xfrm>
            <a:off x="718983" y="4183711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6"/>
          <p:cNvSpPr txBox="1"/>
          <p:nvPr/>
        </p:nvSpPr>
        <p:spPr>
          <a:xfrm>
            <a:off x="845959" y="4486344"/>
            <a:ext cx="2973772" cy="693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메타픽션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8690078" y="4803841"/>
            <a:ext cx="2432155" cy="69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스토리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4954782" y="3035884"/>
            <a:ext cx="1442301" cy="69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역할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41661" y="2915397"/>
            <a:ext cx="2427941" cy="363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987175" y="3429000"/>
            <a:ext cx="2439260" cy="363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메타요소에 몰입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58106" y="3429000"/>
            <a:ext cx="1677259" cy="363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스토리에 몰입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9842" y="2274046"/>
            <a:ext cx="1674272" cy="363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플레이에 몰입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 rot="16200000" flipV="1">
            <a:off x="5031441" y="2537198"/>
            <a:ext cx="840440" cy="93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rot="10800000" flipV="1">
            <a:off x="3411257" y="3541060"/>
            <a:ext cx="1391403" cy="6910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6371478" y="3429000"/>
            <a:ext cx="1970367" cy="11859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B3845A-D7B7-DFD0-B93D-4571E7A51AB1}"/>
              </a:ext>
            </a:extLst>
          </p:cNvPr>
          <p:cNvSpPr txBox="1"/>
          <p:nvPr/>
        </p:nvSpPr>
        <p:spPr>
          <a:xfrm>
            <a:off x="1208201" y="2736502"/>
            <a:ext cx="97755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한 기획자가 주인공이 쓴 일기를 게임 내 파일을 통해 볼 수 있는 기능을 구현한다고 하자</a:t>
            </a:r>
            <a:r>
              <a:rPr lang="en-US" altLang="ko-KR" sz="2800" dirty="0"/>
              <a:t>.</a:t>
            </a:r>
            <a:r>
              <a:rPr lang="ko-KR" altLang="en-US" sz="2800" dirty="0"/>
              <a:t> 이때 기획자의 의도를 게임의 </a:t>
            </a:r>
            <a:r>
              <a:rPr lang="en-US" altLang="ko-KR" sz="2800" dirty="0"/>
              <a:t>3</a:t>
            </a:r>
            <a:r>
              <a:rPr lang="ko-KR" altLang="en-US" sz="2800" dirty="0"/>
              <a:t>대 요소와 </a:t>
            </a:r>
            <a:r>
              <a:rPr lang="ko-KR" altLang="en-US" sz="2800" dirty="0" err="1"/>
              <a:t>관련지어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서술하시오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F0F8D-CB70-FBD3-E235-29EB19695067}"/>
              </a:ext>
            </a:extLst>
          </p:cNvPr>
          <p:cNvSpPr txBox="1"/>
          <p:nvPr/>
        </p:nvSpPr>
        <p:spPr>
          <a:xfrm>
            <a:off x="1853937" y="518474"/>
            <a:ext cx="8484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/>
              <a:t>문제</a:t>
            </a:r>
          </a:p>
        </p:txBody>
      </p:sp>
    </p:spTree>
    <p:extLst>
      <p:ext uri="{BB962C8B-B14F-4D97-AF65-F5344CB8AC3E}">
        <p14:creationId xmlns:p14="http://schemas.microsoft.com/office/powerpoint/2010/main" val="81056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C8FB1-9D5E-7608-82F6-DDA5D7EF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D349E-D80D-E18C-3CD2-3A89FBCEA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재밌기만 한 게임도 좋다</a:t>
            </a:r>
            <a:r>
              <a:rPr lang="en-US" altLang="ko-KR" dirty="0"/>
              <a:t>. </a:t>
            </a:r>
            <a:r>
              <a:rPr lang="ko-KR" altLang="en-US" dirty="0"/>
              <a:t>하지만 내가 만드는 게임에서는 </a:t>
            </a:r>
            <a:r>
              <a:rPr lang="ko-KR" altLang="en-US" dirty="0" err="1"/>
              <a:t>재미뿐만</a:t>
            </a:r>
            <a:r>
              <a:rPr lang="ko-KR" altLang="en-US" dirty="0"/>
              <a:t> 아니라 그 이상의 의미가 있어야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그리고 의미는 욕구와 관련이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4425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행동경제학 - 예스2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99323" y="2029571"/>
            <a:ext cx="2993354" cy="4348113"/>
          </a:xfrm>
          <a:prstGeom prst="rect">
            <a:avLst/>
          </a:prstGeom>
          <a:noFill/>
        </p:spPr>
      </p:pic>
      <p:pic>
        <p:nvPicPr>
          <p:cNvPr id="1032" name="Picture 8" descr="넛지: 파이널 에디션 - 예스24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7662" y="2029571"/>
            <a:ext cx="3180747" cy="4665817"/>
          </a:xfrm>
          <a:prstGeom prst="rect">
            <a:avLst/>
          </a:prstGeom>
          <a:noFill/>
        </p:spPr>
      </p:pic>
      <p:pic>
        <p:nvPicPr>
          <p:cNvPr id="1038" name="Picture 14" descr="도둑맞은 집중력 - 예스2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861196" y="2029571"/>
            <a:ext cx="2694606" cy="429387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038035" y="480316"/>
            <a:ext cx="80504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/>
              <a:t>Nudge for good</a:t>
            </a:r>
            <a:endParaRPr lang="ko-KR" altLang="en-US"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69AB5-367C-32CD-0C36-C562084D7B37}"/>
              </a:ext>
            </a:extLst>
          </p:cNvPr>
          <p:cNvSpPr txBox="1"/>
          <p:nvPr/>
        </p:nvSpPr>
        <p:spPr>
          <a:xfrm>
            <a:off x="1354317" y="1659118"/>
            <a:ext cx="948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타인을 도와주고 싶은 욕구를 자극하는 게임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B9086-DB09-8EE9-3FD3-C3B3A2CCF512}"/>
              </a:ext>
            </a:extLst>
          </p:cNvPr>
          <p:cNvSpPr txBox="1"/>
          <p:nvPr/>
        </p:nvSpPr>
        <p:spPr>
          <a:xfrm>
            <a:off x="1354317" y="527901"/>
            <a:ext cx="3500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욕구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7E880-1E79-96DA-DC2F-DADA17811629}"/>
              </a:ext>
            </a:extLst>
          </p:cNvPr>
          <p:cNvSpPr txBox="1"/>
          <p:nvPr/>
        </p:nvSpPr>
        <p:spPr>
          <a:xfrm>
            <a:off x="1354316" y="2905780"/>
            <a:ext cx="948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이걸 </a:t>
            </a:r>
            <a:r>
              <a:rPr lang="ko-KR" altLang="en-US" sz="2800" dirty="0" err="1"/>
              <a:t>매커니즘적으로</a:t>
            </a:r>
            <a:r>
              <a:rPr lang="ko-KR" altLang="en-US" sz="2800" dirty="0"/>
              <a:t> 지원하면 베스트</a:t>
            </a:r>
          </a:p>
        </p:txBody>
      </p:sp>
    </p:spTree>
    <p:extLst>
      <p:ext uri="{BB962C8B-B14F-4D97-AF65-F5344CB8AC3E}">
        <p14:creationId xmlns:p14="http://schemas.microsoft.com/office/powerpoint/2010/main" val="3290011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5931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스토리와 플레이</a:t>
            </a:r>
            <a:br>
              <a:rPr lang="en-US" altLang="ko-KR"/>
            </a:br>
            <a:r>
              <a:rPr lang="en-US" altLang="ko-KR"/>
              <a:t>2-1. </a:t>
            </a:r>
            <a:r>
              <a:rPr lang="ko-KR" altLang="en-US"/>
              <a:t>우리 게임에서의 적용</a:t>
            </a:r>
            <a:br>
              <a:rPr lang="en-US" altLang="ko-KR"/>
            </a:br>
            <a:r>
              <a:rPr lang="en-US" altLang="ko-KR"/>
              <a:t>2-2. </a:t>
            </a:r>
            <a:r>
              <a:rPr lang="ko-KR" altLang="en-US"/>
              <a:t>일기 문제</a:t>
            </a:r>
            <a:br>
              <a:rPr lang="en-US" altLang="ko-KR"/>
            </a:br>
            <a:r>
              <a:rPr lang="en-US" altLang="ko-KR"/>
              <a:t>3. </a:t>
            </a:r>
            <a:r>
              <a:rPr lang="ko-KR" altLang="en-US"/>
              <a:t>욕구와 의미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2580" y="842308"/>
            <a:ext cx="6592795" cy="92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500"/>
              <a:t>목차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AD84B-2735-B100-399C-F818E3076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7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/>
              <a:t>세상에서 제일 거창한 방법으로 </a:t>
            </a:r>
            <a:r>
              <a:rPr lang="en-US" altLang="ko-KR" sz="3200" dirty="0"/>
              <a:t>‘</a:t>
            </a:r>
            <a:r>
              <a:rPr lang="ko-KR" altLang="en-US" sz="3200" dirty="0"/>
              <a:t>고맙다</a:t>
            </a:r>
            <a:r>
              <a:rPr lang="en-US" altLang="ko-KR" sz="3200" dirty="0"/>
              <a:t>’</a:t>
            </a:r>
            <a:r>
              <a:rPr lang="ko-KR" altLang="en-US" sz="3200" dirty="0"/>
              <a:t>고 말하는 게임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5F7947-8589-021A-C4B8-419E80500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96" y="1395167"/>
            <a:ext cx="9350408" cy="534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32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1A714-3F30-5537-86F1-002756DB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9C2B59-6EEB-6494-DD55-F860BA629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플레이와 스토리는 서로 상호작용하며 영향을 미친다</a:t>
            </a:r>
            <a:r>
              <a:rPr lang="en-US" altLang="ko-KR" dirty="0"/>
              <a:t>. </a:t>
            </a:r>
            <a:r>
              <a:rPr lang="ko-KR" altLang="en-US" dirty="0"/>
              <a:t>모든 기능과 </a:t>
            </a:r>
            <a:r>
              <a:rPr lang="ko-KR" altLang="en-US" dirty="0" err="1"/>
              <a:t>매커니즘</a:t>
            </a:r>
            <a:r>
              <a:rPr lang="en-US" altLang="ko-KR" dirty="0"/>
              <a:t>, </a:t>
            </a:r>
            <a:r>
              <a:rPr lang="ko-KR" altLang="en-US" dirty="0"/>
              <a:t>스토리는 이를 고려하고 만들어져야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 게임은 타인을 돕고 싶다는 욕구를 자극하는 게임이다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Nudge for good</a:t>
            </a:r>
          </a:p>
          <a:p>
            <a:endParaRPr lang="en-US" altLang="ko-KR" dirty="0"/>
          </a:p>
          <a:p>
            <a:r>
              <a:rPr lang="ko-KR" altLang="en-US" dirty="0"/>
              <a:t>고맙다고 말하는 게임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6123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8E9284-CCCF-E3B5-B4FF-2D78C3EF0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8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EB5DF-2BD5-BB96-A069-558C299D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200" dirty="0"/>
              <a:t>1</a:t>
            </a:r>
            <a:r>
              <a:rPr lang="ko-KR" altLang="en-US" sz="3200" dirty="0"/>
              <a:t>은 호평을 받았지만 </a:t>
            </a:r>
            <a:r>
              <a:rPr lang="en-US" altLang="ko-KR" sz="3200" dirty="0"/>
              <a:t>2</a:t>
            </a:r>
            <a:r>
              <a:rPr lang="ko-KR" altLang="en-US" sz="3200" dirty="0"/>
              <a:t>편에서는 욕을 뒤지게 </a:t>
            </a:r>
            <a:r>
              <a:rPr lang="ko-KR" altLang="en-US" sz="3200" dirty="0" err="1"/>
              <a:t>쳐먹음</a:t>
            </a:r>
            <a:endParaRPr lang="ko-KR" altLang="en-US" sz="3200" dirty="0"/>
          </a:p>
        </p:txBody>
      </p:sp>
      <p:pic>
        <p:nvPicPr>
          <p:cNvPr id="1028" name="Picture 4" descr="라스트 오브 어스 파트2, 출시 전 눈여겨 봐야 할 요소들">
            <a:extLst>
              <a:ext uri="{FF2B5EF4-FFF2-40B4-BE49-F238E27FC236}">
                <a16:creationId xmlns:a16="http://schemas.microsoft.com/office/drawing/2014/main" id="{F7549210-F98B-A8E8-7C11-BB2186C1A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95475"/>
            <a:ext cx="68580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315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7E4EE-8C91-BCA8-D268-30EA5BCF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조엘과 </a:t>
            </a:r>
            <a:r>
              <a:rPr lang="ko-KR" altLang="en-US" dirty="0" err="1"/>
              <a:t>엘리의</a:t>
            </a:r>
            <a:r>
              <a:rPr lang="ko-KR" altLang="en-US" dirty="0"/>
              <a:t> 관계가 핵심이었던 </a:t>
            </a:r>
            <a:r>
              <a:rPr lang="en-US" altLang="ko-KR" dirty="0"/>
              <a:t>1</a:t>
            </a:r>
            <a:r>
              <a:rPr lang="ko-KR" altLang="en-US" dirty="0"/>
              <a:t>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62117F-AB92-ED30-C623-960C3D7D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524" y="1825625"/>
            <a:ext cx="8102951" cy="4351338"/>
          </a:xfrm>
        </p:spPr>
      </p:pic>
    </p:spTree>
    <p:extLst>
      <p:ext uri="{BB962C8B-B14F-4D97-AF65-F5344CB8AC3E}">
        <p14:creationId xmlns:p14="http://schemas.microsoft.com/office/powerpoint/2010/main" val="2688287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CD35-09FF-66B1-80D7-4FDF6126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조엘로 플레이하면서 점점 친해짐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EE5357E-C7BD-6688-65D2-AB34A17F2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920" y="1825625"/>
            <a:ext cx="8364160" cy="4351338"/>
          </a:xfrm>
        </p:spPr>
      </p:pic>
    </p:spTree>
    <p:extLst>
      <p:ext uri="{BB962C8B-B14F-4D97-AF65-F5344CB8AC3E}">
        <p14:creationId xmlns:p14="http://schemas.microsoft.com/office/powerpoint/2010/main" val="3354289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CA4788E-E5D2-25EE-700C-77622C44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943" y="1564642"/>
            <a:ext cx="7463532" cy="3728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F03C4-46EB-579E-EC3E-88A60C5B1D0A}"/>
              </a:ext>
            </a:extLst>
          </p:cNvPr>
          <p:cNvSpPr txBox="1"/>
          <p:nvPr/>
        </p:nvSpPr>
        <p:spPr>
          <a:xfrm>
            <a:off x="2460396" y="452487"/>
            <a:ext cx="7324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마지막에 인류 대신 </a:t>
            </a:r>
            <a:r>
              <a:rPr lang="ko-KR" altLang="en-US" sz="2800" dirty="0" err="1"/>
              <a:t>엘리를</a:t>
            </a:r>
            <a:r>
              <a:rPr lang="ko-KR" altLang="en-US" sz="2800" dirty="0"/>
              <a:t> 선택하며 마무리</a:t>
            </a:r>
          </a:p>
        </p:txBody>
      </p:sp>
    </p:spTree>
    <p:extLst>
      <p:ext uri="{BB962C8B-B14F-4D97-AF65-F5344CB8AC3E}">
        <p14:creationId xmlns:p14="http://schemas.microsoft.com/office/powerpoint/2010/main" val="177354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ADE5A0-00F5-FE68-830D-1E7B8BA3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14" y="1880294"/>
            <a:ext cx="9358171" cy="45114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9B5828-8F43-66F1-2567-1A8AD46E2E9A}"/>
              </a:ext>
            </a:extLst>
          </p:cNvPr>
          <p:cNvSpPr txBox="1"/>
          <p:nvPr/>
        </p:nvSpPr>
        <p:spPr>
          <a:xfrm>
            <a:off x="3555880" y="466275"/>
            <a:ext cx="508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근데 </a:t>
            </a:r>
            <a:r>
              <a:rPr lang="en-US" altLang="ko-KR" sz="3600" dirty="0"/>
              <a:t>2</a:t>
            </a:r>
            <a:r>
              <a:rPr lang="ko-KR" altLang="en-US" sz="3600" dirty="0"/>
              <a:t>편 시작부터 죽음</a:t>
            </a:r>
          </a:p>
        </p:txBody>
      </p:sp>
    </p:spTree>
    <p:extLst>
      <p:ext uri="{BB962C8B-B14F-4D97-AF65-F5344CB8AC3E}">
        <p14:creationId xmlns:p14="http://schemas.microsoft.com/office/powerpoint/2010/main" val="278507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8E20B-C5DE-B13A-7619-0570C30F8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심지어 </a:t>
            </a:r>
            <a:r>
              <a:rPr lang="ko-KR" altLang="en-US" dirty="0" err="1"/>
              <a:t>엘리</a:t>
            </a:r>
            <a:r>
              <a:rPr lang="ko-KR" altLang="en-US" dirty="0"/>
              <a:t> 앞에서 죽음</a:t>
            </a:r>
          </a:p>
        </p:txBody>
      </p:sp>
      <p:pic>
        <p:nvPicPr>
          <p:cNvPr id="2050" name="Picture 2" descr="라스트 오브 어스 2 - 문제의 그 장면 (분노주의, 스포일러) - YouTube">
            <a:extLst>
              <a:ext uri="{FF2B5EF4-FFF2-40B4-BE49-F238E27FC236}">
                <a16:creationId xmlns:a16="http://schemas.microsoft.com/office/drawing/2014/main" id="{02355D28-0DF6-C4FB-A233-F09D80F22B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86794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939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E67B51-FA6E-F0FB-9989-28A0F06D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93" y="1757152"/>
            <a:ext cx="9152413" cy="4625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0C8F5-884E-314B-92D9-A47C15273263}"/>
              </a:ext>
            </a:extLst>
          </p:cNvPr>
          <p:cNvSpPr txBox="1"/>
          <p:nvPr/>
        </p:nvSpPr>
        <p:spPr>
          <a:xfrm>
            <a:off x="2529157" y="475107"/>
            <a:ext cx="7295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근데 애비로 </a:t>
            </a:r>
            <a:r>
              <a:rPr lang="ko-KR" altLang="en-US" sz="3600" dirty="0" err="1"/>
              <a:t>플레이시킴</a:t>
            </a:r>
            <a:r>
              <a:rPr lang="ko-KR" altLang="en-US" sz="3600" dirty="0"/>
              <a:t> </a:t>
            </a:r>
            <a:r>
              <a:rPr lang="ko-KR" altLang="en-US" sz="3600" dirty="0" err="1"/>
              <a:t>ㅋㅋㅋㅋ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561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294</Words>
  <Application>Microsoft Office PowerPoint</Application>
  <PresentationFormat>와이드스크린</PresentationFormat>
  <Paragraphs>63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게임 철학</vt:lpstr>
      <vt:lpstr>1. 스토리와 플레이 2-1. 우리 게임에서의 적용 2-2. 일기 문제 3. 욕구와 의미</vt:lpstr>
      <vt:lpstr>1은 호평을 받았지만 2편에서는 욕을 뒤지게 쳐먹음</vt:lpstr>
      <vt:lpstr>조엘과 엘리의 관계가 핵심이었던 1편</vt:lpstr>
      <vt:lpstr>조엘로 플레이하면서 점점 친해짐</vt:lpstr>
      <vt:lpstr>PowerPoint 프레젠테이션</vt:lpstr>
      <vt:lpstr>PowerPoint 프레젠테이션</vt:lpstr>
      <vt:lpstr>심지어 엘리 앞에서 죽음</vt:lpstr>
      <vt:lpstr>PowerPoint 프레젠테이션</vt:lpstr>
      <vt:lpstr>PowerPoint 프레젠테이션</vt:lpstr>
      <vt:lpstr>PowerPoint 프레젠테이션</vt:lpstr>
      <vt:lpstr>중간 요약</vt:lpstr>
      <vt:lpstr>PowerPoint 프레젠테이션</vt:lpstr>
      <vt:lpstr>PowerPoint 프레젠테이션</vt:lpstr>
      <vt:lpstr>PowerPoint 프레젠테이션</vt:lpstr>
      <vt:lpstr>PowerPoint 프레젠테이션</vt:lpstr>
      <vt:lpstr>의미</vt:lpstr>
      <vt:lpstr>PowerPoint 프레젠테이션</vt:lpstr>
      <vt:lpstr>PowerPoint 프레젠테이션</vt:lpstr>
      <vt:lpstr>세상에서 제일 거창한 방법으로 ‘고맙다’고 말하는 게임</vt:lpstr>
      <vt:lpstr>결론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 박</dc:creator>
  <cp:lastModifiedBy>준 박</cp:lastModifiedBy>
  <cp:revision>152</cp:revision>
  <dcterms:created xsi:type="dcterms:W3CDTF">2023-12-02T08:41:36Z</dcterms:created>
  <dcterms:modified xsi:type="dcterms:W3CDTF">2023-12-27T11:38:17Z</dcterms:modified>
  <cp:version/>
</cp:coreProperties>
</file>